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34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716DA6-464F-4445-99E1-BE3136C0D444}" type="datetimeFigureOut">
              <a:rPr lang="en-US" smtClean="0"/>
              <a:t>4/6/2011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8C61B5-DF22-4831-9607-B483F00503A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pPr/>
              <a:t>4/6/2011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pPr/>
              <a:t>4/6/2011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pPr/>
              <a:t>4/6/2011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5FA3DD7-064D-4AA7-9378-CC459FAC1D5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pPr/>
              <a:t>4/6/2011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0FD71D-A429-472D-8A1F-3BEC67E82636}" type="datetimeFigureOut">
              <a:rPr lang="en-US" smtClean="0"/>
              <a:pPr/>
              <a:t>4/6/2011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0FD71D-A429-472D-8A1F-3BEC67E82636}" type="datetimeFigureOut">
              <a:rPr lang="en-US" smtClean="0"/>
              <a:pPr/>
              <a:t>4/6/2011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0FD71D-A429-472D-8A1F-3BEC67E82636}" type="datetimeFigureOut">
              <a:rPr lang="en-US" smtClean="0"/>
              <a:pPr/>
              <a:t>4/6/2011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0FD71D-A429-472D-8A1F-3BEC67E82636}" type="datetimeFigureOut">
              <a:rPr lang="en-US" smtClean="0"/>
              <a:pPr/>
              <a:t>4/6/2011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FD71D-A429-472D-8A1F-3BEC67E82636}" type="datetimeFigureOut">
              <a:rPr lang="en-US" smtClean="0"/>
              <a:pPr/>
              <a:t>4/6/2011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0FD71D-A429-472D-8A1F-3BEC67E82636}" type="datetimeFigureOut">
              <a:rPr lang="en-US" smtClean="0"/>
              <a:pPr/>
              <a:t>4/6/2011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0FD71D-A429-472D-8A1F-3BEC67E82636}" type="datetimeFigureOut">
              <a:rPr lang="en-US" smtClean="0"/>
              <a:pPr/>
              <a:t>4/6/2011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0FD71D-A429-472D-8A1F-3BEC67E82636}" type="datetimeFigureOut">
              <a:rPr lang="en-US" smtClean="0"/>
              <a:pPr/>
              <a:t>4/6/2011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8CB82-B1E4-4050-8559-C17004A0E8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pink bug.jpg"/>
          <p:cNvPicPr>
            <a:picLocks noChangeAspect="1"/>
          </p:cNvPicPr>
          <p:nvPr/>
        </p:nvPicPr>
        <p:blipFill>
          <a:blip r:embed="rId2" cstate="print"/>
          <a:srcRect/>
          <a:stretch>
            <a:fillRect/>
          </a:stretch>
        </p:blipFill>
        <p:spPr bwMode="auto">
          <a:xfrm>
            <a:off x="304800" y="0"/>
            <a:ext cx="990600" cy="1017588"/>
          </a:xfrm>
          <a:prstGeom prst="rect">
            <a:avLst/>
          </a:prstGeom>
          <a:noFill/>
          <a:ln w="9525">
            <a:noFill/>
            <a:miter lim="800000"/>
            <a:headEnd/>
            <a:tailEnd/>
          </a:ln>
        </p:spPr>
      </p:pic>
      <p:sp>
        <p:nvSpPr>
          <p:cNvPr id="5" name="TextBox 4"/>
          <p:cNvSpPr txBox="1">
            <a:spLocks noChangeArrowheads="1"/>
          </p:cNvSpPr>
          <p:nvPr/>
        </p:nvSpPr>
        <p:spPr bwMode="auto">
          <a:xfrm>
            <a:off x="1219200" y="0"/>
            <a:ext cx="7391400" cy="6617196"/>
          </a:xfrm>
          <a:prstGeom prst="rect">
            <a:avLst/>
          </a:prstGeom>
          <a:noFill/>
          <a:ln w="9525">
            <a:noFill/>
            <a:miter lim="800000"/>
            <a:headEnd/>
            <a:tailEnd/>
          </a:ln>
        </p:spPr>
        <p:txBody>
          <a:bodyPr>
            <a:spAutoFit/>
          </a:bodyPr>
          <a:lstStyle/>
          <a:p>
            <a:endParaRPr lang="en-US" sz="2400" dirty="0"/>
          </a:p>
          <a:p>
            <a:r>
              <a:rPr lang="en-US" sz="2400" dirty="0"/>
              <a:t>IV:   Amount of chemical</a:t>
            </a:r>
          </a:p>
          <a:p>
            <a:endParaRPr lang="en-US" sz="2400" dirty="0"/>
          </a:p>
          <a:p>
            <a:r>
              <a:rPr lang="en-US" sz="2400" dirty="0"/>
              <a:t>Levels of IV:   1 dose, 2 doses, 3 doses</a:t>
            </a:r>
          </a:p>
          <a:p>
            <a:endParaRPr lang="en-US" sz="2400" dirty="0"/>
          </a:p>
          <a:p>
            <a:r>
              <a:rPr lang="en-US" sz="2400" dirty="0"/>
              <a:t>DV:   Time to lose extra antennae </a:t>
            </a:r>
          </a:p>
          <a:p>
            <a:endParaRPr lang="en-US" sz="2400" dirty="0"/>
          </a:p>
          <a:p>
            <a:r>
              <a:rPr lang="en-US" sz="2400" dirty="0"/>
              <a:t>Units of Measurement:   days</a:t>
            </a:r>
          </a:p>
          <a:p>
            <a:endParaRPr lang="en-US" sz="2400" dirty="0"/>
          </a:p>
          <a:p>
            <a:r>
              <a:rPr lang="en-US" sz="2400" dirty="0"/>
              <a:t>Constants:   type of chemical</a:t>
            </a:r>
            <a:br>
              <a:rPr lang="en-US" sz="2400" dirty="0"/>
            </a:br>
            <a:r>
              <a:rPr lang="en-US" sz="2400" dirty="0"/>
              <a:t>                    type of bug</a:t>
            </a:r>
          </a:p>
          <a:p>
            <a:endParaRPr lang="en-US" sz="2400" dirty="0"/>
          </a:p>
          <a:p>
            <a:endParaRPr lang="en-US" sz="2800" dirty="0"/>
          </a:p>
          <a:p>
            <a:endParaRPr lang="en-US" sz="3600" dirty="0"/>
          </a:p>
          <a:p>
            <a:endParaRPr lang="en-US" sz="3600" dirty="0"/>
          </a:p>
          <a:p>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 calcmode="lin" valueType="num">
                                      <p:cBhvr>
                                        <p:cTn id="14"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 calcmode="lin" valueType="num">
                                      <p:cBhvr>
                                        <p:cTn id="21"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 calcmode="lin" valueType="num">
                                      <p:cBhvr>
                                        <p:cTn id="28" dur="1000" fill="hold"/>
                                        <p:tgtEl>
                                          <p:spTgt spid="5">
                                            <p:txEl>
                                              <p:pRg st="7" end="7"/>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anim calcmode="lin" valueType="num">
                                      <p:cBhvr>
                                        <p:cTn id="35" dur="1000" fill="hold"/>
                                        <p:tgtEl>
                                          <p:spTgt spid="5">
                                            <p:txEl>
                                              <p:pRg st="9" end="9"/>
                                            </p:txEl>
                                          </p:spTgt>
                                        </p:tgtEl>
                                        <p:attrNameLst>
                                          <p:attrName>ppt_x</p:attrName>
                                        </p:attrNameLst>
                                      </p:cBhvr>
                                      <p:tavLst>
                                        <p:tav tm="0">
                                          <p:val>
                                            <p:strVal val="#ppt_x-.2"/>
                                          </p:val>
                                        </p:tav>
                                        <p:tav tm="100000">
                                          <p:val>
                                            <p:strVal val="#ppt_x"/>
                                          </p:val>
                                        </p:tav>
                                      </p:tavLst>
                                    </p:anim>
                                    <p:anim calcmode="lin" valueType="num">
                                      <p:cBhvr>
                                        <p:cTn id="36" dur="1000" fill="hold"/>
                                        <p:tgtEl>
                                          <p:spTgt spid="5">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pink bug.jpg"/>
          <p:cNvPicPr>
            <a:picLocks noChangeAspect="1"/>
          </p:cNvPicPr>
          <p:nvPr/>
        </p:nvPicPr>
        <p:blipFill>
          <a:blip r:embed="rId2" cstate="print"/>
          <a:srcRect/>
          <a:stretch>
            <a:fillRect/>
          </a:stretch>
        </p:blipFill>
        <p:spPr bwMode="auto">
          <a:xfrm>
            <a:off x="304800" y="0"/>
            <a:ext cx="990600" cy="1017588"/>
          </a:xfrm>
          <a:prstGeom prst="rect">
            <a:avLst/>
          </a:prstGeom>
          <a:noFill/>
          <a:ln w="9525">
            <a:noFill/>
            <a:miter lim="800000"/>
            <a:headEnd/>
            <a:tailEnd/>
          </a:ln>
        </p:spPr>
      </p:pic>
      <p:sp>
        <p:nvSpPr>
          <p:cNvPr id="5" name="TextBox 4"/>
          <p:cNvSpPr txBox="1">
            <a:spLocks noChangeArrowheads="1"/>
          </p:cNvSpPr>
          <p:nvPr/>
        </p:nvSpPr>
        <p:spPr bwMode="auto">
          <a:xfrm>
            <a:off x="1219200" y="304800"/>
            <a:ext cx="7391400" cy="7416800"/>
          </a:xfrm>
          <a:prstGeom prst="rect">
            <a:avLst/>
          </a:prstGeom>
          <a:noFill/>
          <a:ln w="9525">
            <a:noFill/>
            <a:miter lim="800000"/>
            <a:headEnd/>
            <a:tailEnd/>
          </a:ln>
        </p:spPr>
        <p:txBody>
          <a:bodyPr>
            <a:spAutoFit/>
          </a:bodyPr>
          <a:lstStyle/>
          <a:p>
            <a:pPr>
              <a:defRPr/>
            </a:pPr>
            <a:r>
              <a:rPr lang="en-US" sz="2000" dirty="0"/>
              <a:t>Hypothesis:  </a:t>
            </a:r>
            <a:br>
              <a:rPr lang="en-US" sz="2000" dirty="0"/>
            </a:br>
            <a:r>
              <a:rPr lang="en-US" sz="2000" dirty="0"/>
              <a:t>If amount of chemical changes,</a:t>
            </a:r>
          </a:p>
          <a:p>
            <a:pPr>
              <a:defRPr/>
            </a:pPr>
            <a:r>
              <a:rPr lang="en-US" sz="2000" dirty="0"/>
              <a:t>then 3 doses will shorten the time to lose the extra antennae faster than 1 dose or 2 doses </a:t>
            </a:r>
          </a:p>
          <a:p>
            <a:pPr>
              <a:defRPr/>
            </a:pPr>
            <a:r>
              <a:rPr lang="en-US" sz="2000" dirty="0"/>
              <a:t>because 3 doses is 3 times as strong. </a:t>
            </a:r>
          </a:p>
          <a:p>
            <a:pPr>
              <a:defRPr/>
            </a:pPr>
            <a:endParaRPr lang="en-US" sz="2000" dirty="0"/>
          </a:p>
          <a:p>
            <a:pPr>
              <a:defRPr/>
            </a:pPr>
            <a:r>
              <a:rPr lang="en-US" sz="2000" dirty="0"/>
              <a:t>Materials:</a:t>
            </a:r>
          </a:p>
          <a:p>
            <a:pPr>
              <a:defRPr/>
            </a:pPr>
            <a:r>
              <a:rPr lang="en-US" sz="2000" dirty="0"/>
              <a:t>    9 pink bugs</a:t>
            </a:r>
          </a:p>
          <a:p>
            <a:pPr>
              <a:defRPr/>
            </a:pPr>
            <a:r>
              <a:rPr lang="en-US" sz="2000" dirty="0"/>
              <a:t>    18 doses of chemical</a:t>
            </a:r>
          </a:p>
          <a:p>
            <a:pPr>
              <a:defRPr/>
            </a:pPr>
            <a:r>
              <a:rPr lang="en-US" sz="2000" dirty="0"/>
              <a:t>    Cages for bugs</a:t>
            </a:r>
          </a:p>
          <a:p>
            <a:pPr>
              <a:defRPr/>
            </a:pPr>
            <a:endParaRPr lang="en-US" sz="2000" dirty="0"/>
          </a:p>
          <a:p>
            <a:pPr>
              <a:defRPr/>
            </a:pPr>
            <a:r>
              <a:rPr lang="en-US" sz="2000" dirty="0"/>
              <a:t>Procedure:</a:t>
            </a:r>
          </a:p>
          <a:p>
            <a:pPr marL="457200" indent="-457200">
              <a:buFontTx/>
              <a:buAutoNum type="arabicPeriod"/>
              <a:defRPr/>
            </a:pPr>
            <a:r>
              <a:rPr lang="en-US" sz="2000" dirty="0"/>
              <a:t>Give 3 bugs 1 dose of chemical</a:t>
            </a:r>
          </a:p>
          <a:p>
            <a:pPr marL="457200" indent="-457200">
              <a:buFontTx/>
              <a:buAutoNum type="arabicPeriod"/>
              <a:defRPr/>
            </a:pPr>
            <a:r>
              <a:rPr lang="en-US" sz="2000" dirty="0"/>
              <a:t>Give 3 other bugs 2 doses of chemical</a:t>
            </a:r>
          </a:p>
          <a:p>
            <a:pPr marL="457200" indent="-457200">
              <a:buFontTx/>
              <a:buAutoNum type="arabicPeriod"/>
              <a:defRPr/>
            </a:pPr>
            <a:r>
              <a:rPr lang="en-US" sz="2000" dirty="0"/>
              <a:t>Give 3 other bugs 3 doses of chemical</a:t>
            </a:r>
          </a:p>
          <a:p>
            <a:pPr marL="457200" indent="-457200">
              <a:buFontTx/>
              <a:buAutoNum type="arabicPeriod"/>
              <a:defRPr/>
            </a:pPr>
            <a:r>
              <a:rPr lang="en-US" sz="2000" dirty="0"/>
              <a:t>Check bugs daily to see if the lost their extra antennae</a:t>
            </a:r>
            <a:br>
              <a:rPr lang="en-US" sz="2000" dirty="0"/>
            </a:br>
            <a:r>
              <a:rPr lang="en-US" sz="2000" dirty="0"/>
              <a:t>       </a:t>
            </a:r>
          </a:p>
          <a:p>
            <a:pPr>
              <a:defRPr/>
            </a:pPr>
            <a:endParaRPr lang="en-US" sz="2800" dirty="0"/>
          </a:p>
          <a:p>
            <a:pPr>
              <a:defRPr/>
            </a:pPr>
            <a:endParaRPr lang="en-US" sz="3600" dirty="0"/>
          </a:p>
          <a:p>
            <a:pPr>
              <a:defRPr/>
            </a:pPr>
            <a:endParaRPr lang="en-US" sz="3600" dirty="0"/>
          </a:p>
          <a:p>
            <a:pPr>
              <a:defRPr/>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 calcmode="lin" valueType="num">
                                      <p:cBhvr>
                                        <p:cTn id="28"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 calcmode="lin" valueType="num">
                                      <p:cBhvr>
                                        <p:cTn id="35"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36"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p:cTn id="42"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43"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p:cTn id="49" dur="1000" fill="hold"/>
                                        <p:tgtEl>
                                          <p:spTgt spid="5">
                                            <p:txEl>
                                              <p:pRg st="7" end="7"/>
                                            </p:txEl>
                                          </p:spTgt>
                                        </p:tgtEl>
                                        <p:attrNameLst>
                                          <p:attrName>ppt_x</p:attrName>
                                        </p:attrNameLst>
                                      </p:cBhvr>
                                      <p:tavLst>
                                        <p:tav tm="0">
                                          <p:val>
                                            <p:strVal val="#ppt_x-.2"/>
                                          </p:val>
                                        </p:tav>
                                        <p:tav tm="100000">
                                          <p:val>
                                            <p:strVal val="#ppt_x"/>
                                          </p:val>
                                        </p:tav>
                                      </p:tavLst>
                                    </p:anim>
                                    <p:anim calcmode="lin" valueType="num">
                                      <p:cBhvr>
                                        <p:cTn id="50" dur="1000" fill="hold"/>
                                        <p:tgtEl>
                                          <p:spTgt spid="5">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5">
                                            <p:txEl>
                                              <p:pRg st="9" end="9"/>
                                            </p:txEl>
                                          </p:spTgt>
                                        </p:tgtEl>
                                        <p:attrNameLst>
                                          <p:attrName>style.visibility</p:attrName>
                                        </p:attrNameLst>
                                      </p:cBhvr>
                                      <p:to>
                                        <p:strVal val="visible"/>
                                      </p:to>
                                    </p:set>
                                    <p:anim calcmode="lin" valueType="num">
                                      <p:cBhvr>
                                        <p:cTn id="56" dur="1000" fill="hold"/>
                                        <p:tgtEl>
                                          <p:spTgt spid="5">
                                            <p:txEl>
                                              <p:pRg st="9" end="9"/>
                                            </p:txEl>
                                          </p:spTgt>
                                        </p:tgtEl>
                                        <p:attrNameLst>
                                          <p:attrName>ppt_x</p:attrName>
                                        </p:attrNameLst>
                                      </p:cBhvr>
                                      <p:tavLst>
                                        <p:tav tm="0">
                                          <p:val>
                                            <p:strVal val="#ppt_x-.2"/>
                                          </p:val>
                                        </p:tav>
                                        <p:tav tm="100000">
                                          <p:val>
                                            <p:strVal val="#ppt_x"/>
                                          </p:val>
                                        </p:tav>
                                      </p:tavLst>
                                    </p:anim>
                                    <p:anim calcmode="lin" valueType="num">
                                      <p:cBhvr>
                                        <p:cTn id="57" dur="1000" fill="hold"/>
                                        <p:tgtEl>
                                          <p:spTgt spid="5">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5">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 calcmode="lin" valueType="num">
                                      <p:cBhvr>
                                        <p:cTn id="63" dur="1000" fill="hold"/>
                                        <p:tgtEl>
                                          <p:spTgt spid="5">
                                            <p:txEl>
                                              <p:pRg st="10" end="10"/>
                                            </p:txEl>
                                          </p:spTgt>
                                        </p:tgtEl>
                                        <p:attrNameLst>
                                          <p:attrName>ppt_x</p:attrName>
                                        </p:attrNameLst>
                                      </p:cBhvr>
                                      <p:tavLst>
                                        <p:tav tm="0">
                                          <p:val>
                                            <p:strVal val="#ppt_x-.2"/>
                                          </p:val>
                                        </p:tav>
                                        <p:tav tm="100000">
                                          <p:val>
                                            <p:strVal val="#ppt_x"/>
                                          </p:val>
                                        </p:tav>
                                      </p:tavLst>
                                    </p:anim>
                                    <p:anim calcmode="lin" valueType="num">
                                      <p:cBhvr>
                                        <p:cTn id="64" dur="1000" fill="hold"/>
                                        <p:tgtEl>
                                          <p:spTgt spid="5">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5">
                                            <p:txEl>
                                              <p:pRg st="11" end="11"/>
                                            </p:txEl>
                                          </p:spTgt>
                                        </p:tgtEl>
                                        <p:attrNameLst>
                                          <p:attrName>style.visibility</p:attrName>
                                        </p:attrNameLst>
                                      </p:cBhvr>
                                      <p:to>
                                        <p:strVal val="visible"/>
                                      </p:to>
                                    </p:set>
                                    <p:anim calcmode="lin" valueType="num">
                                      <p:cBhvr>
                                        <p:cTn id="70" dur="1000" fill="hold"/>
                                        <p:tgtEl>
                                          <p:spTgt spid="5">
                                            <p:txEl>
                                              <p:pRg st="11" end="11"/>
                                            </p:txEl>
                                          </p:spTgt>
                                        </p:tgtEl>
                                        <p:attrNameLst>
                                          <p:attrName>ppt_x</p:attrName>
                                        </p:attrNameLst>
                                      </p:cBhvr>
                                      <p:tavLst>
                                        <p:tav tm="0">
                                          <p:val>
                                            <p:strVal val="#ppt_x-.2"/>
                                          </p:val>
                                        </p:tav>
                                        <p:tav tm="100000">
                                          <p:val>
                                            <p:strVal val="#ppt_x"/>
                                          </p:val>
                                        </p:tav>
                                      </p:tavLst>
                                    </p:anim>
                                    <p:anim calcmode="lin" valueType="num">
                                      <p:cBhvr>
                                        <p:cTn id="71" dur="1000" fill="hold"/>
                                        <p:tgtEl>
                                          <p:spTgt spid="5">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5">
                                            <p:txEl>
                                              <p:pRg st="11" end="1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5">
                                            <p:txEl>
                                              <p:pRg st="12" end="12"/>
                                            </p:txEl>
                                          </p:spTgt>
                                        </p:tgtEl>
                                        <p:attrNameLst>
                                          <p:attrName>style.visibility</p:attrName>
                                        </p:attrNameLst>
                                      </p:cBhvr>
                                      <p:to>
                                        <p:strVal val="visible"/>
                                      </p:to>
                                    </p:set>
                                    <p:anim calcmode="lin" valueType="num">
                                      <p:cBhvr>
                                        <p:cTn id="77" dur="1000" fill="hold"/>
                                        <p:tgtEl>
                                          <p:spTgt spid="5">
                                            <p:txEl>
                                              <p:pRg st="12" end="12"/>
                                            </p:txEl>
                                          </p:spTgt>
                                        </p:tgtEl>
                                        <p:attrNameLst>
                                          <p:attrName>ppt_x</p:attrName>
                                        </p:attrNameLst>
                                      </p:cBhvr>
                                      <p:tavLst>
                                        <p:tav tm="0">
                                          <p:val>
                                            <p:strVal val="#ppt_x-.2"/>
                                          </p:val>
                                        </p:tav>
                                        <p:tav tm="100000">
                                          <p:val>
                                            <p:strVal val="#ppt_x"/>
                                          </p:val>
                                        </p:tav>
                                      </p:tavLst>
                                    </p:anim>
                                    <p:anim calcmode="lin" valueType="num">
                                      <p:cBhvr>
                                        <p:cTn id="78" dur="1000" fill="hold"/>
                                        <p:tgtEl>
                                          <p:spTgt spid="5">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79" dur="1000"/>
                                        <p:tgtEl>
                                          <p:spTgt spid="5">
                                            <p:txEl>
                                              <p:pRg st="12" end="12"/>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5">
                                            <p:txEl>
                                              <p:pRg st="13" end="13"/>
                                            </p:txEl>
                                          </p:spTgt>
                                        </p:tgtEl>
                                        <p:attrNameLst>
                                          <p:attrName>style.visibility</p:attrName>
                                        </p:attrNameLst>
                                      </p:cBhvr>
                                      <p:to>
                                        <p:strVal val="visible"/>
                                      </p:to>
                                    </p:set>
                                    <p:anim calcmode="lin" valueType="num">
                                      <p:cBhvr>
                                        <p:cTn id="84" dur="1000" fill="hold"/>
                                        <p:tgtEl>
                                          <p:spTgt spid="5">
                                            <p:txEl>
                                              <p:pRg st="13" end="13"/>
                                            </p:txEl>
                                          </p:spTgt>
                                        </p:tgtEl>
                                        <p:attrNameLst>
                                          <p:attrName>ppt_x</p:attrName>
                                        </p:attrNameLst>
                                      </p:cBhvr>
                                      <p:tavLst>
                                        <p:tav tm="0">
                                          <p:val>
                                            <p:strVal val="#ppt_x-.2"/>
                                          </p:val>
                                        </p:tav>
                                        <p:tav tm="100000">
                                          <p:val>
                                            <p:strVal val="#ppt_x"/>
                                          </p:val>
                                        </p:tav>
                                      </p:tavLst>
                                    </p:anim>
                                    <p:anim calcmode="lin" valueType="num">
                                      <p:cBhvr>
                                        <p:cTn id="85" dur="1000" fill="hold"/>
                                        <p:tgtEl>
                                          <p:spTgt spid="5">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86" dur="10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5"/>
          <p:cNvSpPr txBox="1">
            <a:spLocks noChangeArrowheads="1"/>
          </p:cNvSpPr>
          <p:nvPr/>
        </p:nvSpPr>
        <p:spPr bwMode="auto">
          <a:xfrm>
            <a:off x="0" y="609600"/>
            <a:ext cx="8915400" cy="779463"/>
          </a:xfrm>
          <a:prstGeom prst="rect">
            <a:avLst/>
          </a:prstGeom>
          <a:noFill/>
          <a:ln w="9525">
            <a:noFill/>
            <a:miter lim="800000"/>
            <a:headEnd/>
            <a:tailEnd/>
          </a:ln>
        </p:spPr>
        <p:txBody>
          <a:bodyPr>
            <a:spAutoFit/>
          </a:bodyPr>
          <a:lstStyle/>
          <a:p>
            <a:pPr>
              <a:spcBef>
                <a:spcPct val="50000"/>
              </a:spcBef>
            </a:pPr>
            <a:r>
              <a:rPr lang="en-US" b="1"/>
              <a:t>    The Effect of </a:t>
            </a:r>
            <a:r>
              <a:rPr lang="en-US" b="1" u="sng"/>
              <a:t>Amount of Chemical </a:t>
            </a:r>
            <a:r>
              <a:rPr lang="en-US" b="1"/>
              <a:t>on </a:t>
            </a:r>
            <a:r>
              <a:rPr lang="en-US" b="1" u="sng"/>
              <a:t>Time to Lose Extra Antennae</a:t>
            </a:r>
          </a:p>
          <a:p>
            <a:pPr>
              <a:spcBef>
                <a:spcPct val="50000"/>
              </a:spcBef>
            </a:pPr>
            <a:r>
              <a:rPr lang="en-US" b="1"/>
              <a:t>                                 (IV)				 (DV)</a:t>
            </a:r>
          </a:p>
        </p:txBody>
      </p:sp>
      <p:graphicFrame>
        <p:nvGraphicFramePr>
          <p:cNvPr id="6198" name="Group 54"/>
          <p:cNvGraphicFramePr>
            <a:graphicFrameLocks noGrp="1"/>
          </p:cNvGraphicFramePr>
          <p:nvPr>
            <p:ph/>
          </p:nvPr>
        </p:nvGraphicFramePr>
        <p:xfrm>
          <a:off x="457200" y="1905000"/>
          <a:ext cx="7619696" cy="4321493"/>
        </p:xfrm>
        <a:graphic>
          <a:graphicData uri="http://schemas.openxmlformats.org/drawingml/2006/table">
            <a:tbl>
              <a:tblPr/>
              <a:tblGrid>
                <a:gridCol w="1523697"/>
                <a:gridCol w="1523696"/>
                <a:gridCol w="1525521"/>
                <a:gridCol w="1523086"/>
                <a:gridCol w="1523696"/>
              </a:tblGrid>
              <a:tr h="844550">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IV: </a:t>
                      </a:r>
                      <a:r>
                        <a:rPr kumimoji="0" lang="en-US" sz="2400" b="0" i="0" u="none" strike="noStrike" cap="none" normalizeH="0" baseline="0" dirty="0" smtClean="0">
                          <a:ln>
                            <a:noFill/>
                          </a:ln>
                          <a:solidFill>
                            <a:schemeClr val="tx1"/>
                          </a:solidFill>
                          <a:effectLst/>
                          <a:latin typeface="Arial" charset="0"/>
                        </a:rPr>
                        <a:t>Amount of Chemical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DV:  Time to Lose Extra Antennae (days)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Average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842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 dose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 doses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 doses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186" name="Picture 3" descr="pink bug.jpg"/>
          <p:cNvPicPr>
            <a:picLocks noChangeAspect="1"/>
          </p:cNvPicPr>
          <p:nvPr/>
        </p:nvPicPr>
        <p:blipFill>
          <a:blip r:embed="rId2" cstate="print"/>
          <a:srcRect/>
          <a:stretch>
            <a:fillRect/>
          </a:stretch>
        </p:blipFill>
        <p:spPr bwMode="auto">
          <a:xfrm>
            <a:off x="7924800" y="381000"/>
            <a:ext cx="990600" cy="1017588"/>
          </a:xfrm>
          <a:prstGeom prst="rect">
            <a:avLst/>
          </a:prstGeom>
          <a:noFill/>
          <a:ln w="9525">
            <a:noFill/>
            <a:miter lim="800000"/>
            <a:headEnd/>
            <a:tailEnd/>
          </a:ln>
        </p:spPr>
      </p:pic>
      <p:sp>
        <p:nvSpPr>
          <p:cNvPr id="6187" name="TextBox 4"/>
          <p:cNvSpPr txBox="1">
            <a:spLocks noChangeArrowheads="1"/>
          </p:cNvSpPr>
          <p:nvPr/>
        </p:nvSpPr>
        <p:spPr bwMode="auto">
          <a:xfrm>
            <a:off x="304800" y="0"/>
            <a:ext cx="2514600" cy="369888"/>
          </a:xfrm>
          <a:prstGeom prst="rect">
            <a:avLst/>
          </a:prstGeom>
          <a:noFill/>
          <a:ln w="9525">
            <a:noFill/>
            <a:miter lim="800000"/>
            <a:headEnd/>
            <a:tailEnd/>
          </a:ln>
        </p:spPr>
        <p:txBody>
          <a:bodyPr>
            <a:spAutoFit/>
          </a:bodyPr>
          <a:lstStyle/>
          <a:p>
            <a:r>
              <a:rPr lang="en-US"/>
              <a:t>Data Table: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228600" y="228600"/>
            <a:ext cx="8610600" cy="6556375"/>
          </a:xfrm>
          <a:prstGeom prst="rect">
            <a:avLst/>
          </a:prstGeom>
          <a:noFill/>
          <a:ln w="9525">
            <a:noFill/>
            <a:miter lim="800000"/>
            <a:headEnd/>
            <a:tailEnd/>
          </a:ln>
        </p:spPr>
        <p:txBody>
          <a:bodyPr>
            <a:spAutoFit/>
          </a:bodyPr>
          <a:lstStyle/>
          <a:p>
            <a:r>
              <a:rPr lang="en-US" sz="2400"/>
              <a:t>How to determine if range was small or large</a:t>
            </a:r>
          </a:p>
          <a:p>
            <a:endParaRPr lang="en-US" sz="2400"/>
          </a:p>
          <a:p>
            <a:r>
              <a:rPr lang="en-US" sz="2400"/>
              <a:t>1 dose average was 3.1</a:t>
            </a:r>
          </a:p>
          <a:p>
            <a:r>
              <a:rPr lang="en-US" sz="2400"/>
              <a:t>        10% of 3.1 is 0.31</a:t>
            </a:r>
            <a:br>
              <a:rPr lang="en-US" sz="2400"/>
            </a:br>
            <a:r>
              <a:rPr lang="en-US" sz="2400"/>
              <a:t>         range was 0.2</a:t>
            </a:r>
          </a:p>
          <a:p>
            <a:r>
              <a:rPr lang="en-US" sz="2400"/>
              <a:t>         0.2 is smaller than 0.31 so range was small</a:t>
            </a:r>
          </a:p>
          <a:p>
            <a:endParaRPr lang="en-US" sz="2400"/>
          </a:p>
          <a:p>
            <a:r>
              <a:rPr lang="en-US" sz="2400"/>
              <a:t>2 dose average was 2.16</a:t>
            </a:r>
          </a:p>
          <a:p>
            <a:r>
              <a:rPr lang="en-US" sz="2400"/>
              <a:t>        10% of 2.16 is 0.216</a:t>
            </a:r>
            <a:br>
              <a:rPr lang="en-US" sz="2400"/>
            </a:br>
            <a:r>
              <a:rPr lang="en-US" sz="2400"/>
              <a:t>        range was 0.5</a:t>
            </a:r>
            <a:br>
              <a:rPr lang="en-US" sz="2400"/>
            </a:br>
            <a:r>
              <a:rPr lang="en-US" sz="2400"/>
              <a:t>        0.5 is bigger than 0.216 so range was large</a:t>
            </a:r>
          </a:p>
          <a:p>
            <a:endParaRPr lang="en-US" sz="2400"/>
          </a:p>
          <a:p>
            <a:r>
              <a:rPr lang="en-US" sz="2400"/>
              <a:t>3 dose average was 1.0</a:t>
            </a:r>
            <a:br>
              <a:rPr lang="en-US" sz="2400"/>
            </a:br>
            <a:r>
              <a:rPr lang="en-US" sz="2400"/>
              <a:t>        10% of 1.0 is 0.1</a:t>
            </a:r>
            <a:br>
              <a:rPr lang="en-US" sz="2400"/>
            </a:br>
            <a:r>
              <a:rPr lang="en-US" sz="2400"/>
              <a:t>        range was 0</a:t>
            </a:r>
            <a:br>
              <a:rPr lang="en-US" sz="2400"/>
            </a:br>
            <a:r>
              <a:rPr lang="en-US" sz="2400"/>
              <a:t>        0 is smaller than 0.1 so range was small</a:t>
            </a:r>
            <a:endParaRPr lang="en-US"/>
          </a:p>
          <a:p>
            <a:endParaRPr lang="en-US"/>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Chart 1"/>
          <p:cNvGraphicFramePr>
            <a:graphicFrameLocks/>
          </p:cNvGraphicFramePr>
          <p:nvPr/>
        </p:nvGraphicFramePr>
        <p:xfrm>
          <a:off x="533400" y="381000"/>
          <a:ext cx="8229600" cy="5715000"/>
        </p:xfrm>
        <a:graphic>
          <a:graphicData uri="http://schemas.openxmlformats.org/presentationml/2006/ole">
            <p:oleObj spid="_x0000_s1026" r:id="rId3" imgW="8230313" imgH="5712447" progId="Excel.Sheet.8">
              <p:embed/>
            </p:oleObj>
          </a:graphicData>
        </a:graphic>
      </p:graphicFrame>
      <p:pic>
        <p:nvPicPr>
          <p:cNvPr id="8195" name="Picture 2" descr="pink bug.jpg"/>
          <p:cNvPicPr>
            <a:picLocks noChangeAspect="1"/>
          </p:cNvPicPr>
          <p:nvPr/>
        </p:nvPicPr>
        <p:blipFill>
          <a:blip r:embed="rId4" cstate="print"/>
          <a:srcRect/>
          <a:stretch>
            <a:fillRect/>
          </a:stretch>
        </p:blipFill>
        <p:spPr bwMode="auto">
          <a:xfrm>
            <a:off x="457200" y="5562600"/>
            <a:ext cx="990600" cy="1017588"/>
          </a:xfrm>
          <a:prstGeom prst="rect">
            <a:avLst/>
          </a:prstGeom>
          <a:noFill/>
          <a:ln w="9525">
            <a:noFill/>
            <a:miter lim="800000"/>
            <a:headEnd/>
            <a:tailEnd/>
          </a:ln>
        </p:spPr>
      </p:pic>
      <p:sp>
        <p:nvSpPr>
          <p:cNvPr id="8196" name="TextBox 3"/>
          <p:cNvSpPr txBox="1">
            <a:spLocks noChangeArrowheads="1"/>
          </p:cNvSpPr>
          <p:nvPr/>
        </p:nvSpPr>
        <p:spPr bwMode="auto">
          <a:xfrm>
            <a:off x="304800" y="0"/>
            <a:ext cx="2514600" cy="369888"/>
          </a:xfrm>
          <a:prstGeom prst="rect">
            <a:avLst/>
          </a:prstGeom>
          <a:noFill/>
          <a:ln w="9525">
            <a:noFill/>
            <a:miter lim="800000"/>
            <a:headEnd/>
            <a:tailEnd/>
          </a:ln>
        </p:spPr>
        <p:txBody>
          <a:bodyPr>
            <a:spAutoFit/>
          </a:bodyPr>
          <a:lstStyle/>
          <a:p>
            <a:r>
              <a:rPr lang="en-US"/>
              <a:t>Data Graph: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152400" y="0"/>
            <a:ext cx="8991600" cy="6832640"/>
          </a:xfrm>
          <a:prstGeom prst="rect">
            <a:avLst/>
          </a:prstGeom>
          <a:noFill/>
          <a:ln w="9525">
            <a:noFill/>
            <a:miter lim="800000"/>
            <a:headEnd/>
            <a:tailEnd/>
          </a:ln>
        </p:spPr>
        <p:txBody>
          <a:bodyPr>
            <a:spAutoFit/>
          </a:bodyPr>
          <a:lstStyle/>
          <a:p>
            <a:r>
              <a:rPr lang="en-US" sz="2000" dirty="0"/>
              <a:t>Conclusion:  </a:t>
            </a:r>
          </a:p>
          <a:p>
            <a:r>
              <a:rPr lang="en-US" sz="2000" dirty="0"/>
              <a:t>1. The purpose of this experiment was to see if changing the amount of </a:t>
            </a:r>
            <a:br>
              <a:rPr lang="en-US" sz="2000" dirty="0"/>
            </a:br>
            <a:r>
              <a:rPr lang="en-US" sz="2000" dirty="0"/>
              <a:t>    chemical would cause the bugs to lose their antennae faster.</a:t>
            </a:r>
          </a:p>
          <a:p>
            <a:endParaRPr lang="en-US" sz="2000" dirty="0"/>
          </a:p>
          <a:p>
            <a:r>
              <a:rPr lang="en-US" sz="2000" dirty="0"/>
              <a:t>2. The average time to lose antennae for 1 dose was 3.1 days with a </a:t>
            </a:r>
            <a:br>
              <a:rPr lang="en-US" sz="2000" dirty="0"/>
            </a:br>
            <a:r>
              <a:rPr lang="en-US" sz="2000" dirty="0"/>
              <a:t>    range of 0.2.</a:t>
            </a:r>
          </a:p>
          <a:p>
            <a:r>
              <a:rPr lang="en-US" sz="2000" dirty="0"/>
              <a:t>    The average time to lose antennae for 2 doses was 2.16 days with a </a:t>
            </a:r>
            <a:br>
              <a:rPr lang="en-US" sz="2000" dirty="0"/>
            </a:br>
            <a:r>
              <a:rPr lang="en-US" sz="2000" dirty="0"/>
              <a:t>     range of 0.5.</a:t>
            </a:r>
          </a:p>
          <a:p>
            <a:r>
              <a:rPr lang="en-US" sz="2000" dirty="0"/>
              <a:t>    The average time to lose antennae for 3 doses was 1.0 days with a </a:t>
            </a:r>
            <a:br>
              <a:rPr lang="en-US" sz="2000" dirty="0"/>
            </a:br>
            <a:r>
              <a:rPr lang="en-US" sz="2000" dirty="0"/>
              <a:t>    range of 0.</a:t>
            </a:r>
          </a:p>
          <a:p>
            <a:endParaRPr lang="en-US" sz="2000" dirty="0"/>
          </a:p>
          <a:p>
            <a:pPr>
              <a:defRPr/>
            </a:pPr>
            <a:r>
              <a:rPr lang="en-US" sz="2000" dirty="0"/>
              <a:t>3</a:t>
            </a:r>
            <a:r>
              <a:rPr lang="en-US" sz="2000" dirty="0" smtClean="0"/>
              <a:t>.  </a:t>
            </a:r>
            <a:r>
              <a:rPr lang="en-US" sz="2000" dirty="0" smtClean="0"/>
              <a:t> According </a:t>
            </a:r>
            <a:r>
              <a:rPr lang="en-US" sz="2000" dirty="0" smtClean="0"/>
              <a:t>to the data the hypothesis was supported.  The bugs with </a:t>
            </a:r>
            <a:br>
              <a:rPr lang="en-US" sz="2000" dirty="0" smtClean="0"/>
            </a:br>
            <a:r>
              <a:rPr lang="en-US" sz="2000" dirty="0" smtClean="0"/>
              <a:t>    3 doses took less time, </a:t>
            </a:r>
            <a:r>
              <a:rPr lang="en-US" sz="2000" dirty="0" smtClean="0"/>
              <a:t>1.16 less days that 2 doses and 2.1 days less than 3 doses.   </a:t>
            </a:r>
            <a:br>
              <a:rPr lang="en-US" sz="2000" dirty="0" smtClean="0"/>
            </a:br>
            <a:endParaRPr lang="en-US" sz="2000" dirty="0" smtClean="0"/>
          </a:p>
          <a:p>
            <a:pPr marL="457200" indent="-457200">
              <a:buAutoNum type="arabicPeriod" startAt="4"/>
              <a:defRPr/>
            </a:pPr>
            <a:r>
              <a:rPr lang="en-US" sz="2000" dirty="0" smtClean="0"/>
              <a:t>If </a:t>
            </a:r>
            <a:r>
              <a:rPr lang="en-US" sz="2000" dirty="0" smtClean="0"/>
              <a:t>this experiment were to be done again, the bugs should be checked more often than once or twice a day.   </a:t>
            </a:r>
            <a:r>
              <a:rPr lang="en-US" sz="2000" dirty="0" smtClean="0"/>
              <a:t/>
            </a:r>
            <a:br>
              <a:rPr lang="en-US" sz="2000" dirty="0" smtClean="0"/>
            </a:br>
            <a:endParaRPr lang="en-US" sz="2000" dirty="0" smtClean="0"/>
          </a:p>
          <a:p>
            <a:pPr marL="457200" indent="-457200">
              <a:buAutoNum type="arabicPeriod" startAt="4"/>
              <a:defRPr/>
            </a:pPr>
            <a:r>
              <a:rPr lang="en-US" sz="2000" dirty="0" smtClean="0"/>
              <a:t>If </a:t>
            </a:r>
            <a:r>
              <a:rPr lang="en-US" sz="2000" dirty="0" smtClean="0"/>
              <a:t>the antennae fell off early in the morning then you wouldn’t know it until later that day.   </a:t>
            </a:r>
            <a:r>
              <a:rPr lang="en-US" sz="2000" dirty="0" smtClean="0"/>
              <a:t>If </a:t>
            </a:r>
            <a:r>
              <a:rPr lang="en-US" sz="2000" dirty="0" smtClean="0"/>
              <a:t>the antennae fell off earlier but wasn’t checked until later than the results would be larger then what really happened.</a:t>
            </a:r>
          </a:p>
          <a:p>
            <a:pPr>
              <a:defRPr/>
            </a:pPr>
            <a:endParaRPr lang="en-US" sz="2000" dirty="0" smtClean="0"/>
          </a:p>
          <a:p>
            <a:endParaRPr lang="en-US" dirty="0"/>
          </a:p>
        </p:txBody>
      </p:sp>
      <p:pic>
        <p:nvPicPr>
          <p:cNvPr id="9219" name="Picture 2" descr="pink bug.jpg"/>
          <p:cNvPicPr>
            <a:picLocks noChangeAspect="1"/>
          </p:cNvPicPr>
          <p:nvPr/>
        </p:nvPicPr>
        <p:blipFill>
          <a:blip r:embed="rId2" cstate="print"/>
          <a:srcRect/>
          <a:stretch>
            <a:fillRect/>
          </a:stretch>
        </p:blipFill>
        <p:spPr bwMode="auto">
          <a:xfrm>
            <a:off x="8610600" y="838200"/>
            <a:ext cx="533400" cy="547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36550"/>
            <a:ext cx="8153400" cy="2862322"/>
          </a:xfrm>
          <a:prstGeom prst="rect">
            <a:avLst/>
          </a:prstGeom>
        </p:spPr>
        <p:txBody>
          <a:bodyPr>
            <a:spAutoFit/>
          </a:bodyPr>
          <a:lstStyle/>
          <a:p>
            <a:pPr marL="342900" indent="-342900">
              <a:defRPr/>
            </a:pPr>
            <a:r>
              <a:rPr lang="en-US" sz="2000" dirty="0" smtClean="0"/>
              <a:t>6.   </a:t>
            </a:r>
            <a:r>
              <a:rPr lang="en-US" sz="2000" dirty="0" smtClean="0"/>
              <a:t>A </a:t>
            </a:r>
            <a:r>
              <a:rPr lang="en-US" sz="2000" dirty="0"/>
              <a:t>person who studies bugs, an entomologist, would be interested in the results of this experiment</a:t>
            </a:r>
            <a:r>
              <a:rPr lang="en-US" sz="2000" dirty="0" smtClean="0"/>
              <a:t>.  Other people who would be interested would the drug makers.</a:t>
            </a:r>
            <a:r>
              <a:rPr lang="en-US" sz="2000" dirty="0"/>
              <a:t/>
            </a:r>
            <a:br>
              <a:rPr lang="en-US" sz="2000" dirty="0"/>
            </a:br>
            <a:endParaRPr lang="en-US" sz="2000" dirty="0"/>
          </a:p>
          <a:p>
            <a:pPr marL="342900" indent="-342900">
              <a:defRPr/>
            </a:pPr>
            <a:r>
              <a:rPr lang="en-US" sz="2000" dirty="0" smtClean="0"/>
              <a:t>7.   </a:t>
            </a:r>
            <a:r>
              <a:rPr lang="en-US" sz="2000" dirty="0"/>
              <a:t>An entomologist would be interested in the results because they might find these bugs in the wild and can then look for chemicals in the food or water nearby that might be causing the bugs to have an extra antennae. </a:t>
            </a:r>
            <a:r>
              <a:rPr lang="en-US" sz="2000" dirty="0" smtClean="0"/>
              <a:t>The drug makers would be interested in the results so that they can make their drug safer.  </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169</Words>
  <Application>Microsoft Office PowerPoint</Application>
  <PresentationFormat>On-screen Show (4:3)</PresentationFormat>
  <Paragraphs>76</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Microsoft Office Excel 97-2003 Worksheet</vt:lpstr>
      <vt:lpstr>Slide 1</vt:lpstr>
      <vt:lpstr>Slide 2</vt:lpstr>
      <vt:lpstr>Slide 3</vt:lpstr>
      <vt:lpstr>Slide 4</vt:lpstr>
      <vt:lpstr>Slide 5</vt:lpstr>
      <vt:lpstr>Slide 6</vt:lpstr>
      <vt:lpstr>Slide 7</vt:lpstr>
    </vt:vector>
  </TitlesOfParts>
  <Company>LPS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Kavanagh</dc:creator>
  <cp:lastModifiedBy>Jean Kavanagh</cp:lastModifiedBy>
  <cp:revision>2</cp:revision>
  <dcterms:created xsi:type="dcterms:W3CDTF">2009-11-17T20:06:55Z</dcterms:created>
  <dcterms:modified xsi:type="dcterms:W3CDTF">2011-04-06T17:49:06Z</dcterms:modified>
</cp:coreProperties>
</file>